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12192000"/>
  <p:notesSz cx="6858000" cy="9144000"/>
  <p:embeddedFontLst>
    <p:embeddedFont>
      <p:font typeface="Century Gothic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2" roundtripDataSignature="AMtx7mgimtMCuldjqH6xWbNEVmCpNEd3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D5B4ED3-87A2-411C-B668-0E8AEC39231F}">
  <a:tblStyle styleId="{CD5B4ED3-87A2-411C-B668-0E8AEC39231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BF8BFFFC-2F75-4889-9684-0E04EEDB3E07}" styleName="Table_1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0E7E6"/>
          </a:solidFill>
        </a:fill>
      </a:tcStyle>
    </a:wholeTbl>
    <a:band1H>
      <a:tcTxStyle/>
      <a:tcStyle>
        <a:fill>
          <a:solidFill>
            <a:srgbClr val="E0CCCA"/>
          </a:solidFill>
        </a:fill>
      </a:tcStyle>
    </a:band1H>
    <a:band2H>
      <a:tcTxStyle/>
    </a:band2H>
    <a:band1V>
      <a:tcTxStyle/>
      <a:tcStyle>
        <a:fill>
          <a:solidFill>
            <a:srgbClr val="E0CCCA"/>
          </a:solidFill>
        </a:fill>
      </a:tcStyle>
    </a:band1V>
    <a:band2V>
      <a:tcTxStyle/>
    </a:band2V>
    <a:la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enturyGothic-italic.fntdata"/><Relationship Id="rId20" Type="http://schemas.openxmlformats.org/officeDocument/2006/relationships/slide" Target="slides/slide15.xml"/><Relationship Id="rId42" Type="http://customschemas.google.com/relationships/presentationmetadata" Target="metadata"/><Relationship Id="rId41" Type="http://schemas.openxmlformats.org/officeDocument/2006/relationships/font" Target="fonts/CenturyGothic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CenturyGothic-bold.fntdata"/><Relationship Id="rId16" Type="http://schemas.openxmlformats.org/officeDocument/2006/relationships/slide" Target="slides/slide11.xml"/><Relationship Id="rId38" Type="http://schemas.openxmlformats.org/officeDocument/2006/relationships/font" Target="fonts/CenturyGothic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c393c393_1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c393c393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fc393c393_5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7fc393c393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fc393c393_6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7fc393c393_6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fc393c393_6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7fc393c393_6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fc393c393_6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7fc393c393_6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7fc393c39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7fc393c393_0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fc393c393_1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fc393c393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fc393c39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7fc393c393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fc393c393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fc393c39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c393c393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c393c39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7fc393c393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7fc393c393_2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c393c393_1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c393c393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7fc393c393_2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7fc393c393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7fc393c393_0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7fc393c39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7fc393c393_2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7fc393c393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fc393c393_1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fc393c393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fc393c393_1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fc393c393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fc393c393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fc393c39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fc393c393_5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fc393c393_5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fc393c393_5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7fc393c393_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1"/>
          <p:cNvSpPr txBox="1"/>
          <p:nvPr>
            <p:ph type="ctrTitle"/>
          </p:nvPr>
        </p:nvSpPr>
        <p:spPr>
          <a:xfrm>
            <a:off x="2589213" y="2514600"/>
            <a:ext cx="8915399" cy="22627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idx="1" type="subTitle"/>
          </p:nvPr>
        </p:nvSpPr>
        <p:spPr>
          <a:xfrm>
            <a:off x="2589213" y="4777379"/>
            <a:ext cx="8915399" cy="11262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1" name="Google Shape;41;p21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1"/>
          <p:cNvSpPr/>
          <p:nvPr/>
        </p:nvSpPr>
        <p:spPr>
          <a:xfrm>
            <a:off x="0" y="4323810"/>
            <a:ext cx="1744652" cy="778589"/>
          </a:xfrm>
          <a:custGeom>
            <a:rect b="b" l="l" r="r" t="t"/>
            <a:pathLst>
              <a:path extrusionOk="0" h="166" w="372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1"/>
          <p:cNvSpPr txBox="1"/>
          <p:nvPr>
            <p:ph idx="12" type="sldNum"/>
          </p:nvPr>
        </p:nvSpPr>
        <p:spPr>
          <a:xfrm>
            <a:off x="531812" y="4529540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aption">
  <p:cSld name="Title and Caption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0"/>
          <p:cNvSpPr txBox="1"/>
          <p:nvPr>
            <p:ph type="title"/>
          </p:nvPr>
        </p:nvSpPr>
        <p:spPr>
          <a:xfrm>
            <a:off x="2589212" y="609600"/>
            <a:ext cx="8915399" cy="3117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b="0" sz="48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30"/>
          <p:cNvSpPr txBox="1"/>
          <p:nvPr>
            <p:ph idx="1" type="body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7" name="Google Shape;107;p30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30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30"/>
          <p:cNvSpPr/>
          <p:nvPr/>
        </p:nvSpPr>
        <p:spPr>
          <a:xfrm flipH="1" rot="10800000">
            <a:off x="-4189" y="31781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30"/>
          <p:cNvSpPr txBox="1"/>
          <p:nvPr>
            <p:ph idx="12" type="sldNum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with Caption">
  <p:cSld name="Quote with Caption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1"/>
          <p:cNvSpPr txBox="1"/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b="0" sz="48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1"/>
          <p:cNvSpPr txBox="1"/>
          <p:nvPr>
            <p:ph idx="1" type="body"/>
          </p:nvPr>
        </p:nvSpPr>
        <p:spPr>
          <a:xfrm>
            <a:off x="3275012" y="3505200"/>
            <a:ext cx="753655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 sz="16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14" name="Google Shape;114;p31"/>
          <p:cNvSpPr txBox="1"/>
          <p:nvPr>
            <p:ph idx="2" type="body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5" name="Google Shape;115;p31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31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1"/>
          <p:cNvSpPr/>
          <p:nvPr/>
        </p:nvSpPr>
        <p:spPr>
          <a:xfrm flipH="1" rot="10800000">
            <a:off x="-4189" y="31781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31"/>
          <p:cNvSpPr txBox="1"/>
          <p:nvPr>
            <p:ph idx="12" type="sldNum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" name="Google Shape;119;p31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0" name="Google Shape;120;p31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me Card">
  <p:cSld name="Name Card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 txBox="1"/>
          <p:nvPr>
            <p:ph type="title"/>
          </p:nvPr>
        </p:nvSpPr>
        <p:spPr>
          <a:xfrm>
            <a:off x="2589213" y="2438400"/>
            <a:ext cx="8915400" cy="272484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b="0"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2"/>
          <p:cNvSpPr txBox="1"/>
          <p:nvPr>
            <p:ph idx="1" type="body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24" name="Google Shape;124;p32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32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2"/>
          <p:cNvSpPr/>
          <p:nvPr/>
        </p:nvSpPr>
        <p:spPr>
          <a:xfrm flipH="1" rot="10800000">
            <a:off x="-4189" y="491172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32"/>
          <p:cNvSpPr txBox="1"/>
          <p:nvPr>
            <p:ph idx="12" type="sldNum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Name Card">
  <p:cSld name="Quote Name Card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3"/>
          <p:cNvSpPr txBox="1"/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b="0" sz="48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33"/>
          <p:cNvSpPr txBox="1"/>
          <p:nvPr>
            <p:ph idx="1" type="body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2400"/>
              <a:buFont typeface="Century Gothic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31" name="Google Shape;131;p33"/>
          <p:cNvSpPr txBox="1"/>
          <p:nvPr>
            <p:ph idx="2" type="body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32" name="Google Shape;132;p33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3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33"/>
          <p:cNvSpPr/>
          <p:nvPr/>
        </p:nvSpPr>
        <p:spPr>
          <a:xfrm flipH="1" rot="10800000">
            <a:off x="-4189" y="491172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33"/>
          <p:cNvSpPr txBox="1"/>
          <p:nvPr>
            <p:ph idx="12" type="sldNum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" name="Google Shape;136;p3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37" name="Google Shape;137;p33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ue or False">
  <p:cSld name="True or False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4"/>
          <p:cNvSpPr txBox="1"/>
          <p:nvPr>
            <p:ph type="title"/>
          </p:nvPr>
        </p:nvSpPr>
        <p:spPr>
          <a:xfrm>
            <a:off x="2589212" y="627407"/>
            <a:ext cx="8915399" cy="28800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b="0"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34"/>
          <p:cNvSpPr txBox="1"/>
          <p:nvPr>
            <p:ph idx="1" type="body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2400"/>
              <a:buFont typeface="Century Gothic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41" name="Google Shape;141;p34"/>
          <p:cNvSpPr txBox="1"/>
          <p:nvPr>
            <p:ph idx="2" type="body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42" name="Google Shape;142;p34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34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34"/>
          <p:cNvSpPr/>
          <p:nvPr/>
        </p:nvSpPr>
        <p:spPr>
          <a:xfrm flipH="1" rot="10800000">
            <a:off x="-4189" y="491172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34"/>
          <p:cNvSpPr txBox="1"/>
          <p:nvPr>
            <p:ph idx="12" type="sldNum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5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35"/>
          <p:cNvSpPr txBox="1"/>
          <p:nvPr>
            <p:ph idx="1" type="body"/>
          </p:nvPr>
        </p:nvSpPr>
        <p:spPr>
          <a:xfrm rot="5400000">
            <a:off x="5103812" y="-381000"/>
            <a:ext cx="3886200" cy="89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49" name="Google Shape;149;p35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35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5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35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6"/>
          <p:cNvSpPr txBox="1"/>
          <p:nvPr>
            <p:ph type="title"/>
          </p:nvPr>
        </p:nvSpPr>
        <p:spPr>
          <a:xfrm rot="5400000">
            <a:off x="7756704" y="2165513"/>
            <a:ext cx="5283817" cy="2207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6"/>
          <p:cNvSpPr txBox="1"/>
          <p:nvPr>
            <p:ph idx="1" type="body"/>
          </p:nvPr>
        </p:nvSpPr>
        <p:spPr>
          <a:xfrm rot="5400000">
            <a:off x="3185803" y="30814"/>
            <a:ext cx="5283817" cy="6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56" name="Google Shape;156;p36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6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6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36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2"/>
          <p:cNvSpPr txBox="1"/>
          <p:nvPr>
            <p:ph type="title"/>
          </p:nvPr>
        </p:nvSpPr>
        <p:spPr>
          <a:xfrm>
            <a:off x="2589212" y="2058750"/>
            <a:ext cx="8915399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" type="body"/>
          </p:nvPr>
        </p:nvSpPr>
        <p:spPr>
          <a:xfrm>
            <a:off x="2589212" y="3530129"/>
            <a:ext cx="891539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595959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8" name="Google Shape;48;p22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2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2"/>
          <p:cNvSpPr/>
          <p:nvPr/>
        </p:nvSpPr>
        <p:spPr>
          <a:xfrm flipH="1" rot="10800000">
            <a:off x="-4189" y="31781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22"/>
          <p:cNvSpPr txBox="1"/>
          <p:nvPr>
            <p:ph idx="12" type="sldNum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3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3"/>
          <p:cNvSpPr txBox="1"/>
          <p:nvPr>
            <p:ph idx="1" type="body"/>
          </p:nvPr>
        </p:nvSpPr>
        <p:spPr>
          <a:xfrm>
            <a:off x="2589212" y="2133600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55" name="Google Shape;55;p23"/>
          <p:cNvSpPr txBox="1"/>
          <p:nvPr>
            <p:ph idx="2" type="body"/>
          </p:nvPr>
        </p:nvSpPr>
        <p:spPr>
          <a:xfrm>
            <a:off x="7190747" y="2126222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3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3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23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4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4"/>
          <p:cNvSpPr txBox="1"/>
          <p:nvPr>
            <p:ph idx="1" type="body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63" name="Google Shape;63;p24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4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4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4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5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5"/>
          <p:cNvSpPr txBox="1"/>
          <p:nvPr>
            <p:ph idx="1" type="body"/>
          </p:nvPr>
        </p:nvSpPr>
        <p:spPr>
          <a:xfrm>
            <a:off x="2939373" y="1972703"/>
            <a:ext cx="3992732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240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70" name="Google Shape;70;p25"/>
          <p:cNvSpPr txBox="1"/>
          <p:nvPr>
            <p:ph idx="2" type="body"/>
          </p:nvPr>
        </p:nvSpPr>
        <p:spPr>
          <a:xfrm>
            <a:off x="2589212" y="2548966"/>
            <a:ext cx="4342893" cy="33540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3" type="body"/>
          </p:nvPr>
        </p:nvSpPr>
        <p:spPr>
          <a:xfrm>
            <a:off x="7506629" y="1969475"/>
            <a:ext cx="399900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240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72" name="Google Shape;72;p25"/>
          <p:cNvSpPr txBox="1"/>
          <p:nvPr>
            <p:ph idx="4" type="body"/>
          </p:nvPr>
        </p:nvSpPr>
        <p:spPr>
          <a:xfrm>
            <a:off x="7166957" y="2545738"/>
            <a:ext cx="4338674" cy="33540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5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5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25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6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6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6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6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7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7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7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7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8"/>
          <p:cNvSpPr txBox="1"/>
          <p:nvPr>
            <p:ph type="title"/>
          </p:nvPr>
        </p:nvSpPr>
        <p:spPr>
          <a:xfrm>
            <a:off x="2589212" y="446088"/>
            <a:ext cx="3505199" cy="9763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Century Gothic"/>
              <a:buNone/>
              <a:defRPr b="0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8"/>
          <p:cNvSpPr txBox="1"/>
          <p:nvPr>
            <p:ph idx="1" type="body"/>
          </p:nvPr>
        </p:nvSpPr>
        <p:spPr>
          <a:xfrm>
            <a:off x="6323012" y="446088"/>
            <a:ext cx="5181600" cy="5414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91" name="Google Shape;91;p28"/>
          <p:cNvSpPr txBox="1"/>
          <p:nvPr>
            <p:ph idx="2" type="body"/>
          </p:nvPr>
        </p:nvSpPr>
        <p:spPr>
          <a:xfrm>
            <a:off x="2589212" y="1598613"/>
            <a:ext cx="3505199" cy="4262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92" name="Google Shape;92;p28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8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8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8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9"/>
          <p:cNvSpPr txBox="1"/>
          <p:nvPr>
            <p:ph type="title"/>
          </p:nvPr>
        </p:nvSpPr>
        <p:spPr>
          <a:xfrm>
            <a:off x="2589213" y="4800600"/>
            <a:ext cx="8915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9"/>
          <p:cNvSpPr/>
          <p:nvPr>
            <p:ph idx="2" type="pic"/>
          </p:nvPr>
        </p:nvSpPr>
        <p:spPr>
          <a:xfrm>
            <a:off x="2589212" y="634965"/>
            <a:ext cx="8915400" cy="38549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9" name="Google Shape;99;p29"/>
          <p:cNvSpPr txBox="1"/>
          <p:nvPr>
            <p:ph idx="1" type="body"/>
          </p:nvPr>
        </p:nvSpPr>
        <p:spPr>
          <a:xfrm>
            <a:off x="2589213" y="5367338"/>
            <a:ext cx="8915400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00" name="Google Shape;100;p29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9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9"/>
          <p:cNvSpPr/>
          <p:nvPr/>
        </p:nvSpPr>
        <p:spPr>
          <a:xfrm flipH="1" rot="10800000">
            <a:off x="-4189" y="491172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9"/>
          <p:cNvSpPr txBox="1"/>
          <p:nvPr>
            <p:ph idx="12" type="sldNum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FFFFF"/>
            </a:gs>
            <a:gs pos="100000">
              <a:srgbClr val="DDE6C3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20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7" name="Google Shape;7;p20"/>
            <p:cNvSpPr/>
            <p:nvPr/>
          </p:nvSpPr>
          <p:spPr>
            <a:xfrm>
              <a:off x="2487613" y="2284413"/>
              <a:ext cx="85725" cy="533400"/>
            </a:xfrm>
            <a:custGeom>
              <a:rect b="b" l="l" r="r" t="t"/>
              <a:pathLst>
                <a:path extrusionOk="0" h="136" w="22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" name="Google Shape;8;p20"/>
            <p:cNvSpPr/>
            <p:nvPr/>
          </p:nvSpPr>
          <p:spPr>
            <a:xfrm>
              <a:off x="2597151" y="2779713"/>
              <a:ext cx="550863" cy="1978025"/>
            </a:xfrm>
            <a:custGeom>
              <a:rect b="b" l="l" r="r" t="t"/>
              <a:pathLst>
                <a:path extrusionOk="0" h="504" w="14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" name="Google Shape;9;p20"/>
            <p:cNvSpPr/>
            <p:nvPr/>
          </p:nvSpPr>
          <p:spPr>
            <a:xfrm>
              <a:off x="3175001" y="4730750"/>
              <a:ext cx="519113" cy="1209675"/>
            </a:xfrm>
            <a:custGeom>
              <a:rect b="b" l="l" r="r" t="t"/>
              <a:pathLst>
                <a:path extrusionOk="0" h="308" w="132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" name="Google Shape;10;p20"/>
            <p:cNvSpPr/>
            <p:nvPr/>
          </p:nvSpPr>
          <p:spPr>
            <a:xfrm>
              <a:off x="3305176" y="5630863"/>
              <a:ext cx="146050" cy="309563"/>
            </a:xfrm>
            <a:custGeom>
              <a:rect b="b" l="l" r="r" t="t"/>
              <a:pathLst>
                <a:path extrusionOk="0" h="79" w="37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0"/>
            <p:cNvSpPr/>
            <p:nvPr/>
          </p:nvSpPr>
          <p:spPr>
            <a:xfrm>
              <a:off x="2573338" y="2817813"/>
              <a:ext cx="700088" cy="2835275"/>
            </a:xfrm>
            <a:custGeom>
              <a:rect b="b" l="l" r="r" t="t"/>
              <a:pathLst>
                <a:path extrusionOk="0" h="722" w="178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0"/>
            <p:cNvSpPr/>
            <p:nvPr/>
          </p:nvSpPr>
          <p:spPr>
            <a:xfrm>
              <a:off x="2506663" y="285750"/>
              <a:ext cx="90488" cy="2493963"/>
            </a:xfrm>
            <a:custGeom>
              <a:rect b="b" l="l" r="r" t="t"/>
              <a:pathLst>
                <a:path extrusionOk="0" h="635" w="23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0"/>
            <p:cNvSpPr/>
            <p:nvPr/>
          </p:nvSpPr>
          <p:spPr>
            <a:xfrm>
              <a:off x="2554288" y="2598738"/>
              <a:ext cx="66675" cy="420688"/>
            </a:xfrm>
            <a:custGeom>
              <a:rect b="b" l="l" r="r" t="t"/>
              <a:pathLst>
                <a:path extrusionOk="0" h="107" w="1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0"/>
            <p:cNvSpPr/>
            <p:nvPr/>
          </p:nvSpPr>
          <p:spPr>
            <a:xfrm>
              <a:off x="3143251" y="4757738"/>
              <a:ext cx="161925" cy="873125"/>
            </a:xfrm>
            <a:custGeom>
              <a:rect b="b" l="l" r="r" t="t"/>
              <a:pathLst>
                <a:path extrusionOk="0" h="222" w="41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0"/>
            <p:cNvSpPr/>
            <p:nvPr/>
          </p:nvSpPr>
          <p:spPr>
            <a:xfrm>
              <a:off x="3148013" y="1282700"/>
              <a:ext cx="1768475" cy="3448050"/>
            </a:xfrm>
            <a:custGeom>
              <a:rect b="b" l="l" r="r" t="t"/>
              <a:pathLst>
                <a:path extrusionOk="0" h="878" w="45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0"/>
            <p:cNvSpPr/>
            <p:nvPr/>
          </p:nvSpPr>
          <p:spPr>
            <a:xfrm>
              <a:off x="3273426" y="5653088"/>
              <a:ext cx="138113" cy="287338"/>
            </a:xfrm>
            <a:custGeom>
              <a:rect b="b" l="l" r="r" t="t"/>
              <a:pathLst>
                <a:path extrusionOk="0" h="73" w="35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0"/>
            <p:cNvSpPr/>
            <p:nvPr/>
          </p:nvSpPr>
          <p:spPr>
            <a:xfrm>
              <a:off x="3143251" y="4656138"/>
              <a:ext cx="31750" cy="188913"/>
            </a:xfrm>
            <a:custGeom>
              <a:rect b="b" l="l" r="r" t="t"/>
              <a:pathLst>
                <a:path extrusionOk="0" h="48" w="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0"/>
            <p:cNvSpPr/>
            <p:nvPr/>
          </p:nvSpPr>
          <p:spPr>
            <a:xfrm>
              <a:off x="3211513" y="5410200"/>
              <a:ext cx="203200" cy="530225"/>
            </a:xfrm>
            <a:custGeom>
              <a:rect b="b" l="l" r="r" t="t"/>
              <a:pathLst>
                <a:path extrusionOk="0" h="135" w="52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" name="Google Shape;19;p20"/>
          <p:cNvGrpSpPr/>
          <p:nvPr/>
        </p:nvGrpSpPr>
        <p:grpSpPr>
          <a:xfrm>
            <a:off x="27222" y="-786"/>
            <a:ext cx="2356674" cy="6854039"/>
            <a:chOff x="6627813" y="194833"/>
            <a:chExt cx="1952625" cy="5678918"/>
          </a:xfrm>
        </p:grpSpPr>
        <p:sp>
          <p:nvSpPr>
            <p:cNvPr id="20" name="Google Shape;20;p20"/>
            <p:cNvSpPr/>
            <p:nvPr/>
          </p:nvSpPr>
          <p:spPr>
            <a:xfrm>
              <a:off x="6627813" y="194833"/>
              <a:ext cx="409575" cy="3646488"/>
            </a:xfrm>
            <a:custGeom>
              <a:rect b="b" l="l" r="r" t="t"/>
              <a:pathLst>
                <a:path extrusionOk="0" h="920" w="103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0"/>
            <p:cNvSpPr/>
            <p:nvPr/>
          </p:nvSpPr>
          <p:spPr>
            <a:xfrm>
              <a:off x="7061201" y="3771900"/>
              <a:ext cx="350838" cy="1309688"/>
            </a:xfrm>
            <a:custGeom>
              <a:rect b="b" l="l" r="r" t="t"/>
              <a:pathLst>
                <a:path extrusionOk="0" h="330" w="88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0"/>
            <p:cNvSpPr/>
            <p:nvPr/>
          </p:nvSpPr>
          <p:spPr>
            <a:xfrm>
              <a:off x="7439026" y="5053013"/>
              <a:ext cx="357188" cy="820738"/>
            </a:xfrm>
            <a:custGeom>
              <a:rect b="b" l="l" r="r" t="t"/>
              <a:pathLst>
                <a:path extrusionOk="0" h="207" w="9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0"/>
            <p:cNvSpPr/>
            <p:nvPr/>
          </p:nvSpPr>
          <p:spPr>
            <a:xfrm>
              <a:off x="7037388" y="3811588"/>
              <a:ext cx="457200" cy="1852613"/>
            </a:xfrm>
            <a:custGeom>
              <a:rect b="b" l="l" r="r" t="t"/>
              <a:pathLst>
                <a:path extrusionOk="0" h="467" w="115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0"/>
            <p:cNvSpPr/>
            <p:nvPr/>
          </p:nvSpPr>
          <p:spPr>
            <a:xfrm>
              <a:off x="6992938" y="1263650"/>
              <a:ext cx="144463" cy="2508250"/>
            </a:xfrm>
            <a:custGeom>
              <a:rect b="b" l="l" r="r" t="t"/>
              <a:pathLst>
                <a:path extrusionOk="0" h="633" w="36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0"/>
            <p:cNvSpPr/>
            <p:nvPr/>
          </p:nvSpPr>
          <p:spPr>
            <a:xfrm>
              <a:off x="7526338" y="5640388"/>
              <a:ext cx="111125" cy="233363"/>
            </a:xfrm>
            <a:custGeom>
              <a:rect b="b" l="l" r="r" t="t"/>
              <a:pathLst>
                <a:path extrusionOk="0" h="59" w="28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0"/>
            <p:cNvSpPr/>
            <p:nvPr/>
          </p:nvSpPr>
          <p:spPr>
            <a:xfrm>
              <a:off x="7021513" y="3598863"/>
              <a:ext cx="68263" cy="423863"/>
            </a:xfrm>
            <a:custGeom>
              <a:rect b="b" l="l" r="r" t="t"/>
              <a:pathLst>
                <a:path extrusionOk="0" h="107" w="1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0"/>
            <p:cNvSpPr/>
            <p:nvPr/>
          </p:nvSpPr>
          <p:spPr>
            <a:xfrm>
              <a:off x="7412038" y="2801938"/>
              <a:ext cx="1168400" cy="2251075"/>
            </a:xfrm>
            <a:custGeom>
              <a:rect b="b" l="l" r="r" t="t"/>
              <a:pathLst>
                <a:path extrusionOk="0" h="568" w="294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0"/>
            <p:cNvSpPr/>
            <p:nvPr/>
          </p:nvSpPr>
          <p:spPr>
            <a:xfrm>
              <a:off x="7494588" y="5664200"/>
              <a:ext cx="100013" cy="209550"/>
            </a:xfrm>
            <a:custGeom>
              <a:rect b="b" l="l" r="r" t="t"/>
              <a:pathLst>
                <a:path extrusionOk="0" h="53" w="25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0"/>
            <p:cNvSpPr/>
            <p:nvPr/>
          </p:nvSpPr>
          <p:spPr>
            <a:xfrm>
              <a:off x="7412038" y="5081588"/>
              <a:ext cx="114300" cy="558800"/>
            </a:xfrm>
            <a:custGeom>
              <a:rect b="b" l="l" r="r" t="t"/>
              <a:pathLst>
                <a:path extrusionOk="0" h="141" w="29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0"/>
            <p:cNvSpPr/>
            <p:nvPr/>
          </p:nvSpPr>
          <p:spPr>
            <a:xfrm>
              <a:off x="7412038" y="4978400"/>
              <a:ext cx="31750" cy="188913"/>
            </a:xfrm>
            <a:custGeom>
              <a:rect b="b" l="l" r="r" t="t"/>
              <a:pathLst>
                <a:path extrusionOk="0" h="48" w="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0"/>
            <p:cNvSpPr/>
            <p:nvPr/>
          </p:nvSpPr>
          <p:spPr>
            <a:xfrm>
              <a:off x="7439026" y="5434013"/>
              <a:ext cx="174625" cy="439738"/>
            </a:xfrm>
            <a:custGeom>
              <a:rect b="b" l="l" r="r" t="t"/>
              <a:pathLst>
                <a:path extrusionOk="0" h="111" w="44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" name="Google Shape;32;p20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20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" name="Google Shape;34;p20"/>
          <p:cNvSpPr txBox="1"/>
          <p:nvPr>
            <p:ph idx="1" type="body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🠶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🠶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5" name="Google Shape;35;p20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6" name="Google Shape;36;p20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7" name="Google Shape;37;p20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22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16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Relationship Id="rId4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Relationship Id="rId4" Type="http://schemas.openxmlformats.org/officeDocument/2006/relationships/image" Target="../media/image42.png"/><Relationship Id="rId5" Type="http://schemas.openxmlformats.org/officeDocument/2006/relationships/image" Target="../media/image33.png"/><Relationship Id="rId6" Type="http://schemas.openxmlformats.org/officeDocument/2006/relationships/image" Target="../media/image41.png"/><Relationship Id="rId7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Relationship Id="rId4" Type="http://schemas.openxmlformats.org/officeDocument/2006/relationships/image" Target="../media/image35.png"/><Relationship Id="rId5" Type="http://schemas.openxmlformats.org/officeDocument/2006/relationships/image" Target="../media/image38.gif"/><Relationship Id="rId6" Type="http://schemas.openxmlformats.org/officeDocument/2006/relationships/image" Target="../media/image3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sf311.org/information/report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4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21.gif"/><Relationship Id="rId5" Type="http://schemas.openxmlformats.org/officeDocument/2006/relationships/image" Target="../media/image1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"/>
          <p:cNvSpPr txBox="1"/>
          <p:nvPr>
            <p:ph idx="1" type="subTitle"/>
          </p:nvPr>
        </p:nvSpPr>
        <p:spPr>
          <a:xfrm>
            <a:off x="672200" y="992650"/>
            <a:ext cx="6237000" cy="13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3000"/>
              <a:t>Data Analysis of San Francisco’s 311 Customer Service</a:t>
            </a:r>
            <a:endParaRPr b="1" sz="3000"/>
          </a:p>
        </p:txBody>
      </p:sp>
      <p:pic>
        <p:nvPicPr>
          <p:cNvPr id="165" name="Google Shape;165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0875" y="992650"/>
            <a:ext cx="4861300" cy="527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"/>
          <p:cNvSpPr txBox="1"/>
          <p:nvPr>
            <p:ph idx="1" type="subTitle"/>
          </p:nvPr>
        </p:nvSpPr>
        <p:spPr>
          <a:xfrm>
            <a:off x="774375" y="2168975"/>
            <a:ext cx="37593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April</a:t>
            </a:r>
            <a:r>
              <a:rPr lang="en-US" sz="2400"/>
              <a:t> 18, 2020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Paul Pineda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James Ye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Tanvir Khan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Thanh(Travis) 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67" name="Google Shape;167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5650" y="4307300"/>
            <a:ext cx="4022004" cy="196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fc393c393_1_2"/>
          <p:cNvSpPr txBox="1"/>
          <p:nvPr>
            <p:ph type="title"/>
          </p:nvPr>
        </p:nvSpPr>
        <p:spPr>
          <a:xfrm>
            <a:off x="1577350" y="360650"/>
            <a:ext cx="8911800" cy="113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Data Visua</a:t>
            </a:r>
            <a:r>
              <a:rPr lang="en-US" sz="1400"/>
              <a:t>lization Cont.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/>
              <a:t>Call Categories</a:t>
            </a: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g7fc393c393_1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275" y="1494050"/>
            <a:ext cx="6123075" cy="510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7fc393c393_1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2925" y="1673325"/>
            <a:ext cx="3308450" cy="222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7fc393c393_1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3800" y="4347250"/>
            <a:ext cx="4554800" cy="204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fc393c393_5_9"/>
          <p:cNvSpPr txBox="1"/>
          <p:nvPr/>
        </p:nvSpPr>
        <p:spPr>
          <a:xfrm>
            <a:off x="2343550" y="291875"/>
            <a:ext cx="78954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Data Visualization Cont.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 u="sng">
                <a:latin typeface="Century Gothic"/>
                <a:ea typeface="Century Gothic"/>
                <a:cs typeface="Century Gothic"/>
                <a:sym typeface="Century Gothic"/>
              </a:rPr>
              <a:t>Call Sub-Categories</a:t>
            </a:r>
            <a:endParaRPr b="1" sz="3000" u="sng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2" name="Google Shape;242;g7fc393c393_5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575" y="1555975"/>
            <a:ext cx="5951800" cy="491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7fc393c393_5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7575" y="4599175"/>
            <a:ext cx="2525175" cy="194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7fc393c393_5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47575" y="1753175"/>
            <a:ext cx="2749800" cy="236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7fc393c393_5_9"/>
          <p:cNvSpPr txBox="1"/>
          <p:nvPr/>
        </p:nvSpPr>
        <p:spPr>
          <a:xfrm>
            <a:off x="1529850" y="6647150"/>
            <a:ext cx="10289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Source: team analysis based on (i) 311 call data from City of San Francisco (ii) Income and Population per zip code data form US Census of Bureau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fc393c393_6_8"/>
          <p:cNvSpPr txBox="1"/>
          <p:nvPr>
            <p:ph idx="1" type="body"/>
          </p:nvPr>
        </p:nvSpPr>
        <p:spPr>
          <a:xfrm>
            <a:off x="591083" y="1191214"/>
            <a:ext cx="105156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-US" sz="3200" u="sng"/>
              <a:t>Hypothesis:</a:t>
            </a:r>
            <a:endParaRPr/>
          </a:p>
          <a:p>
            <a:pPr indent="-228600" lvl="0" marL="34290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51" name="Google Shape;251;g7fc393c393_6_8"/>
          <p:cNvSpPr txBox="1"/>
          <p:nvPr/>
        </p:nvSpPr>
        <p:spPr>
          <a:xfrm>
            <a:off x="527650" y="1985275"/>
            <a:ext cx="10515600" cy="289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Middle of the week would be more requests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b="1" lang="en-US" sz="2800">
                <a:latin typeface="Century Gothic"/>
                <a:ea typeface="Century Gothic"/>
                <a:cs typeface="Century Gothic"/>
                <a:sym typeface="Century Gothic"/>
              </a:rPr>
              <a:t>Higher income will result in more 311 requests</a:t>
            </a:r>
            <a:endParaRPr b="1"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Number of service requests increase by population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2800"/>
              <a:buChar char="•"/>
            </a:pPr>
            <a:r>
              <a:rPr i="0" lang="en-US" sz="2800" u="none" cap="none" strike="noStrike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Number of service requests increase by shelter-in-place</a:t>
            </a:r>
            <a:endParaRPr>
              <a:solidFill>
                <a:srgbClr val="D8D8D8"/>
              </a:solidFill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2" name="Google Shape;252;g7fc393c393_6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6225" y="4876675"/>
            <a:ext cx="1676525" cy="16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7fc393c393_6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5400" y="4876675"/>
            <a:ext cx="3185398" cy="1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"/>
          <p:cNvSpPr txBox="1"/>
          <p:nvPr>
            <p:ph type="title"/>
          </p:nvPr>
        </p:nvSpPr>
        <p:spPr>
          <a:xfrm>
            <a:off x="2592925" y="6241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b="1" lang="en-US"/>
              <a:t>311 Requests vs Income</a:t>
            </a:r>
            <a:endParaRPr b="1"/>
          </a:p>
        </p:txBody>
      </p:sp>
      <p:pic>
        <p:nvPicPr>
          <p:cNvPr id="259" name="Google Shape;25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525" y="2671747"/>
            <a:ext cx="8996550" cy="227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"/>
          <p:cNvSpPr txBox="1"/>
          <p:nvPr>
            <p:ph type="title"/>
          </p:nvPr>
        </p:nvSpPr>
        <p:spPr>
          <a:xfrm>
            <a:off x="2592925" y="624104"/>
            <a:ext cx="89118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b="1" lang="en-US"/>
              <a:t>311 Requests vs Income</a:t>
            </a:r>
            <a:endParaRPr b="1"/>
          </a:p>
        </p:txBody>
      </p:sp>
      <p:pic>
        <p:nvPicPr>
          <p:cNvPr id="265" name="Google Shape;26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488" y="1633279"/>
            <a:ext cx="9553575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5"/>
          <p:cNvSpPr txBox="1"/>
          <p:nvPr/>
        </p:nvSpPr>
        <p:spPr>
          <a:xfrm>
            <a:off x="1529850" y="6570950"/>
            <a:ext cx="10289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Source: team analysis based on (i) 311 call data from City of San Francisco (ii) Income and Population per zip code data form US Census of Bureau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8"/>
          <p:cNvSpPr txBox="1"/>
          <p:nvPr>
            <p:ph type="title"/>
          </p:nvPr>
        </p:nvSpPr>
        <p:spPr>
          <a:xfrm>
            <a:off x="2592925" y="624104"/>
            <a:ext cx="89118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b="1" lang="en-US"/>
              <a:t>311 Requests vs Income</a:t>
            </a:r>
            <a:endParaRPr b="1"/>
          </a:p>
        </p:txBody>
      </p:sp>
      <p:pic>
        <p:nvPicPr>
          <p:cNvPr id="272" name="Google Shape;27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6800" y="1552500"/>
            <a:ext cx="5610225" cy="48847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3" name="Google Shape;273;p8"/>
          <p:cNvGraphicFramePr/>
          <p:nvPr/>
        </p:nvGraphicFramePr>
        <p:xfrm>
          <a:off x="7730550" y="1663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{CD5B4ED3-87A2-411C-B668-0E8AEC39231F}</a:tableStyleId>
              </a:tblPr>
              <a:tblGrid>
                <a:gridCol w="4207400"/>
              </a:tblGrid>
              <a:tr h="107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Correlation Coefficient: </a:t>
                      </a:r>
                      <a:endParaRPr sz="3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FF0000"/>
                          </a:solidFill>
                        </a:rPr>
                        <a:t>-0.1465</a:t>
                      </a:r>
                      <a:endParaRPr sz="36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07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p-value: </a:t>
                      </a:r>
                      <a:endParaRPr sz="3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FF0000"/>
                          </a:solidFill>
                        </a:rPr>
                        <a:t>0.475 </a:t>
                      </a:r>
                      <a:r>
                        <a:rPr lang="en-US" sz="3000"/>
                        <a:t> </a:t>
                      </a:r>
                      <a:endParaRPr sz="3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(Accept Null Hypothesis)</a:t>
                      </a:r>
                      <a:endParaRPr sz="24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74" name="Google Shape;274;p8"/>
          <p:cNvSpPr txBox="1"/>
          <p:nvPr/>
        </p:nvSpPr>
        <p:spPr>
          <a:xfrm>
            <a:off x="1529850" y="6647150"/>
            <a:ext cx="10289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Source: team analysis based on (i) 311 call data from City of San Francisco (ii) Income and Population per zip code data form US Census of Bureau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7fc393c393_6_19"/>
          <p:cNvSpPr txBox="1"/>
          <p:nvPr>
            <p:ph type="title"/>
          </p:nvPr>
        </p:nvSpPr>
        <p:spPr>
          <a:xfrm>
            <a:off x="2592925" y="624104"/>
            <a:ext cx="89118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b="1" lang="en-US"/>
              <a:t>311 Requests vs Income</a:t>
            </a:r>
            <a:endParaRPr b="1"/>
          </a:p>
        </p:txBody>
      </p:sp>
      <p:pic>
        <p:nvPicPr>
          <p:cNvPr id="280" name="Google Shape;280;g7fc393c393_6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650" y="1574379"/>
            <a:ext cx="9305925" cy="48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7fc393c393_6_19"/>
          <p:cNvSpPr txBox="1"/>
          <p:nvPr/>
        </p:nvSpPr>
        <p:spPr>
          <a:xfrm>
            <a:off x="1529850" y="6570950"/>
            <a:ext cx="10289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Source: team analysis based on (i) 311 call data from City of San Francisco (ii) Income and Population per zip code data form US Census of Bureau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fc393c393_6_33"/>
          <p:cNvSpPr txBox="1"/>
          <p:nvPr>
            <p:ph type="title"/>
          </p:nvPr>
        </p:nvSpPr>
        <p:spPr>
          <a:xfrm>
            <a:off x="2592925" y="624104"/>
            <a:ext cx="89118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b="1" lang="en-US"/>
              <a:t>311 Requests vs Income</a:t>
            </a:r>
            <a:endParaRPr b="1"/>
          </a:p>
        </p:txBody>
      </p:sp>
      <p:graphicFrame>
        <p:nvGraphicFramePr>
          <p:cNvPr id="287" name="Google Shape;287;g7fc393c393_6_33"/>
          <p:cNvGraphicFramePr/>
          <p:nvPr/>
        </p:nvGraphicFramePr>
        <p:xfrm>
          <a:off x="7730550" y="1663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{CD5B4ED3-87A2-411C-B668-0E8AEC39231F}</a:tableStyleId>
              </a:tblPr>
              <a:tblGrid>
                <a:gridCol w="4207400"/>
              </a:tblGrid>
              <a:tr h="107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Correlation Coefficient: </a:t>
                      </a:r>
                      <a:endParaRPr sz="3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FF0000"/>
                          </a:solidFill>
                        </a:rPr>
                        <a:t>0.114</a:t>
                      </a:r>
                      <a:endParaRPr sz="36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07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p-value: </a:t>
                      </a:r>
                      <a:endParaRPr sz="3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FF0000"/>
                          </a:solidFill>
                        </a:rPr>
                        <a:t>0.588</a:t>
                      </a:r>
                      <a:r>
                        <a:rPr lang="en-US" sz="3000"/>
                        <a:t> </a:t>
                      </a:r>
                      <a:endParaRPr sz="3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(Accept Null Hypothesis)</a:t>
                      </a:r>
                      <a:endParaRPr sz="24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88" name="Google Shape;288;g7fc393c393_6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150" y="1565150"/>
            <a:ext cx="5441224" cy="438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7fc393c393_6_33"/>
          <p:cNvSpPr txBox="1"/>
          <p:nvPr/>
        </p:nvSpPr>
        <p:spPr>
          <a:xfrm>
            <a:off x="1529850" y="6570950"/>
            <a:ext cx="10289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Source: team analysis based on (i) 311 call data from City of San Francisco (ii) Income and Population per zip code data form US Census of Bureau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9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b="1" lang="en-US"/>
              <a:t>311 Requests vs Income</a:t>
            </a:r>
            <a:endParaRPr b="1"/>
          </a:p>
        </p:txBody>
      </p:sp>
      <p:sp>
        <p:nvSpPr>
          <p:cNvPr id="295" name="Google Shape;295;p9"/>
          <p:cNvSpPr txBox="1"/>
          <p:nvPr>
            <p:ph idx="1" type="body"/>
          </p:nvPr>
        </p:nvSpPr>
        <p:spPr>
          <a:xfrm>
            <a:off x="2589200" y="2133600"/>
            <a:ext cx="89154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9100" lvl="0" marL="342900" rtl="0" algn="l">
              <a:spcBef>
                <a:spcPts val="0"/>
              </a:spcBef>
              <a:spcAft>
                <a:spcPts val="0"/>
              </a:spcAft>
              <a:buSzPts val="3000"/>
              <a:buChar char="🠶"/>
            </a:pPr>
            <a:r>
              <a:rPr b="1" lang="en-US" sz="3000">
                <a:solidFill>
                  <a:srgbClr val="FF0000"/>
                </a:solidFill>
              </a:rPr>
              <a:t>Reject:</a:t>
            </a:r>
            <a:endParaRPr b="1" sz="3000"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Higher income will result in more 311 requests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81000" lvl="0" marL="342900" rtl="0" algn="l">
              <a:spcBef>
                <a:spcPts val="1000"/>
              </a:spcBef>
              <a:spcAft>
                <a:spcPts val="0"/>
              </a:spcAft>
              <a:buSzPts val="2400"/>
              <a:buChar char="🠶"/>
            </a:pPr>
            <a:r>
              <a:rPr b="1" lang="en-US" sz="2400"/>
              <a:t>Most 311 Requests:</a:t>
            </a:r>
            <a:r>
              <a:rPr b="1" lang="en-US" sz="2400"/>
              <a:t> $35k - $75k </a:t>
            </a:r>
            <a:endParaRPr b="1" sz="2400"/>
          </a:p>
          <a:p>
            <a:pPr indent="-381000" lvl="0" marL="342900" rtl="0" algn="l">
              <a:spcBef>
                <a:spcPts val="1000"/>
              </a:spcBef>
              <a:spcAft>
                <a:spcPts val="0"/>
              </a:spcAft>
              <a:buSzPts val="2400"/>
              <a:buChar char="🠶"/>
            </a:pPr>
            <a:r>
              <a:rPr b="1" lang="en-US" sz="2400"/>
              <a:t>Neighborhoods: Mission, South of Market, Tenderloin</a:t>
            </a:r>
            <a:endParaRPr sz="2400"/>
          </a:p>
          <a:p>
            <a:pPr indent="-228600" lvl="0" marL="34290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fc393c393_0_64"/>
          <p:cNvSpPr txBox="1"/>
          <p:nvPr>
            <p:ph idx="1" type="body"/>
          </p:nvPr>
        </p:nvSpPr>
        <p:spPr>
          <a:xfrm>
            <a:off x="2062325" y="1191225"/>
            <a:ext cx="90444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-US" sz="3200" u="sng"/>
              <a:t>Hypothesis:</a:t>
            </a:r>
            <a:endParaRPr/>
          </a:p>
          <a:p>
            <a:pPr indent="-228600" lvl="0" marL="34290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01" name="Google Shape;301;g7fc393c393_0_64"/>
          <p:cNvSpPr txBox="1"/>
          <p:nvPr/>
        </p:nvSpPr>
        <p:spPr>
          <a:xfrm>
            <a:off x="2111675" y="1985275"/>
            <a:ext cx="9102300" cy="289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Middle of the week would be more requests</a:t>
            </a:r>
            <a:endParaRPr b="0" i="0" sz="2800" u="none" cap="none" strike="noStrike">
              <a:solidFill>
                <a:srgbClr val="D8D8D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800"/>
              <a:buFont typeface="Century Gothic"/>
              <a:buChar char="•"/>
            </a:pPr>
            <a:r>
              <a:rPr lang="en-US" sz="2800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Higher income will result in more requests</a:t>
            </a:r>
            <a:endParaRPr b="1"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b="1" i="0" lang="en-US" sz="2800" u="none" cap="none" strike="noStrike">
                <a:latin typeface="Century Gothic"/>
                <a:ea typeface="Century Gothic"/>
                <a:cs typeface="Century Gothic"/>
                <a:sym typeface="Century Gothic"/>
              </a:rPr>
              <a:t>Number of service requests increase by population</a:t>
            </a:r>
            <a:endParaRPr b="1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2800"/>
              <a:buChar char="•"/>
            </a:pPr>
            <a:r>
              <a:rPr b="1" lang="en-US" sz="2800">
                <a:solidFill>
                  <a:srgbClr val="EFEF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Number of service requests will increase by shelter-in-place</a:t>
            </a:r>
            <a:endParaRPr b="0" i="0" sz="2800" u="none" cap="none" strike="noStrike">
              <a:solidFill>
                <a:srgbClr val="EFEF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2" name="Google Shape;302;g7fc393c393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1675" y="4588450"/>
            <a:ext cx="9102301" cy="20634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fc393c393_1_20"/>
          <p:cNvSpPr txBox="1"/>
          <p:nvPr/>
        </p:nvSpPr>
        <p:spPr>
          <a:xfrm>
            <a:off x="1670575" y="205525"/>
            <a:ext cx="84768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entury Gothic"/>
                <a:ea typeface="Century Gothic"/>
                <a:cs typeface="Century Gothic"/>
                <a:sym typeface="Century Gothic"/>
              </a:rPr>
              <a:t>Project Description</a:t>
            </a:r>
            <a:endParaRPr b="1" sz="3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3" name="Google Shape;173;g7fc393c393_1_20"/>
          <p:cNvSpPr txBox="1"/>
          <p:nvPr/>
        </p:nvSpPr>
        <p:spPr>
          <a:xfrm>
            <a:off x="1857600" y="999250"/>
            <a:ext cx="8476800" cy="18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The 311 San Francisco platform serves as a tool to accept, process, and address various requests/complaints from the community, such as requests for city street cleaning, 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graffiti, potholes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 etc. 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In this project we use the 311-call data from the City of San Francisco to determine the major concerns of residents: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Zip codes have the most 311 requests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Source was used the most to submit requests 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If the month or day of the week affects the number of requests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To determine if there is any relation between the number of 311 calls per population, and income bracket.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7fc393c393_0_58"/>
          <p:cNvSpPr txBox="1"/>
          <p:nvPr>
            <p:ph type="title"/>
          </p:nvPr>
        </p:nvSpPr>
        <p:spPr>
          <a:xfrm>
            <a:off x="2592925" y="624100"/>
            <a:ext cx="81726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b="1" lang="en-US"/>
              <a:t>311 Requests vs Population for each Zip code</a:t>
            </a:r>
            <a:endParaRPr b="1"/>
          </a:p>
        </p:txBody>
      </p:sp>
      <p:pic>
        <p:nvPicPr>
          <p:cNvPr id="308" name="Google Shape;308;g7fc393c393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1525" y="2748225"/>
            <a:ext cx="8724900" cy="223837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9" name="Google Shape;309;g7fc393c393_0_58"/>
          <p:cNvSpPr txBox="1"/>
          <p:nvPr/>
        </p:nvSpPr>
        <p:spPr>
          <a:xfrm>
            <a:off x="1541133" y="6634151"/>
            <a:ext cx="10861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Source: team analysis based on (i) 311 call data from City of San Francisco (ii) Income and Population per zip code data form US Census of Bureau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FFFFF"/>
            </a:gs>
            <a:gs pos="100000">
              <a:srgbClr val="B3B3B3"/>
            </a:gs>
          </a:gsLst>
          <a:lin ang="5400012" scaled="0"/>
        </a:gra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2"/>
          <p:cNvSpPr txBox="1"/>
          <p:nvPr>
            <p:ph type="title"/>
          </p:nvPr>
        </p:nvSpPr>
        <p:spPr>
          <a:xfrm>
            <a:off x="1874850" y="547900"/>
            <a:ext cx="97494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40"/>
              <a:buFont typeface="Century Gothic"/>
              <a:buNone/>
            </a:pPr>
            <a:r>
              <a:rPr b="1" lang="en-US" sz="2400"/>
              <a:t>Number of Requests/Complaints per Zip code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40"/>
              <a:buFont typeface="Century Gothic"/>
              <a:buNone/>
            </a:pPr>
            <a:r>
              <a:rPr b="1" lang="en-US" sz="1800"/>
              <a:t>The 94110 had the most request/complaint followed by 94103, and 94102, zip codes</a:t>
            </a:r>
            <a:r>
              <a:rPr b="1" lang="en-US" sz="3240"/>
              <a:t>.</a:t>
            </a:r>
            <a:endParaRPr sz="3240"/>
          </a:p>
        </p:txBody>
      </p:sp>
      <p:pic>
        <p:nvPicPr>
          <p:cNvPr id="315" name="Google Shape;31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1675" y="1609750"/>
            <a:ext cx="9420224" cy="48148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6" name="Google Shape;316;p12"/>
          <p:cNvSpPr txBox="1"/>
          <p:nvPr/>
        </p:nvSpPr>
        <p:spPr>
          <a:xfrm>
            <a:off x="5043500" y="2300300"/>
            <a:ext cx="12573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Mission</a:t>
            </a:r>
            <a:endParaRPr b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12"/>
          <p:cNvSpPr txBox="1"/>
          <p:nvPr/>
        </p:nvSpPr>
        <p:spPr>
          <a:xfrm>
            <a:off x="2879000" y="3078975"/>
            <a:ext cx="7857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SOMA</a:t>
            </a:r>
            <a:endParaRPr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12"/>
          <p:cNvSpPr txBox="1"/>
          <p:nvPr/>
        </p:nvSpPr>
        <p:spPr>
          <a:xfrm>
            <a:off x="2528900" y="4086175"/>
            <a:ext cx="14859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Tenderloin/ U</a:t>
            </a:r>
            <a:r>
              <a:rPr b="1"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nion Square</a:t>
            </a:r>
            <a:endParaRPr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12"/>
          <p:cNvSpPr txBox="1"/>
          <p:nvPr/>
        </p:nvSpPr>
        <p:spPr>
          <a:xfrm>
            <a:off x="1525525" y="6627300"/>
            <a:ext cx="10666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Source: team analysis based on (i) 311 call data from City of San Francisco (ii) Income and Population per zip code data form US Census of Bureau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3"/>
          <p:cNvSpPr txBox="1"/>
          <p:nvPr>
            <p:ph type="title"/>
          </p:nvPr>
        </p:nvSpPr>
        <p:spPr>
          <a:xfrm>
            <a:off x="2069975" y="624100"/>
            <a:ext cx="94344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40"/>
              <a:buFont typeface="Century Gothic"/>
              <a:buNone/>
            </a:pPr>
            <a:r>
              <a:rPr b="1" lang="en-US" sz="2400"/>
              <a:t>Population number</a:t>
            </a:r>
            <a:r>
              <a:rPr b="1" lang="en-US" sz="2400"/>
              <a:t> per Zip code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40"/>
              <a:buFont typeface="Century Gothic"/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40"/>
              <a:buFont typeface="Century Gothic"/>
              <a:buNone/>
            </a:pPr>
            <a:r>
              <a:rPr b="1" lang="en-US" sz="1800"/>
              <a:t>The 94112 had the most population followed by 94110, 94122, and 94109 zip codes.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40"/>
              <a:buFont typeface="Century Gothic"/>
              <a:buNone/>
            </a:pPr>
            <a:r>
              <a:t/>
            </a:r>
            <a:endParaRPr b="1" sz="3240"/>
          </a:p>
        </p:txBody>
      </p:sp>
      <p:pic>
        <p:nvPicPr>
          <p:cNvPr id="325" name="Google Shape;32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5125" y="1985950"/>
            <a:ext cx="9434500" cy="451962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6" name="Google Shape;326;p13"/>
          <p:cNvSpPr txBox="1"/>
          <p:nvPr/>
        </p:nvSpPr>
        <p:spPr>
          <a:xfrm>
            <a:off x="5915025" y="2557475"/>
            <a:ext cx="12687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Sunnyside/ </a:t>
            </a:r>
            <a:r>
              <a:rPr b="1"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Outer MIssion </a:t>
            </a:r>
            <a:endParaRPr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13"/>
          <p:cNvSpPr txBox="1"/>
          <p:nvPr/>
        </p:nvSpPr>
        <p:spPr>
          <a:xfrm>
            <a:off x="4600575" y="2800375"/>
            <a:ext cx="10287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Mission</a:t>
            </a:r>
            <a:endParaRPr b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13"/>
          <p:cNvSpPr txBox="1"/>
          <p:nvPr/>
        </p:nvSpPr>
        <p:spPr>
          <a:xfrm>
            <a:off x="4186250" y="4086225"/>
            <a:ext cx="600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" name="Google Shape;329;p13"/>
          <p:cNvSpPr txBox="1"/>
          <p:nvPr/>
        </p:nvSpPr>
        <p:spPr>
          <a:xfrm>
            <a:off x="8086725" y="3028950"/>
            <a:ext cx="8715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</a:t>
            </a:r>
            <a:r>
              <a:rPr b="1"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nner Sunset</a:t>
            </a:r>
            <a:endParaRPr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3"/>
          <p:cNvSpPr txBox="1"/>
          <p:nvPr/>
        </p:nvSpPr>
        <p:spPr>
          <a:xfrm>
            <a:off x="3789175" y="3786175"/>
            <a:ext cx="12687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Russian/ Cathedral Hil</a:t>
            </a:r>
            <a:r>
              <a:rPr b="1" lang="en-US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</a:t>
            </a:r>
            <a:endParaRPr b="1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" name="Google Shape;331;p13"/>
          <p:cNvSpPr txBox="1"/>
          <p:nvPr/>
        </p:nvSpPr>
        <p:spPr>
          <a:xfrm>
            <a:off x="1542858" y="6627301"/>
            <a:ext cx="10861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Source: team analysis based on (i) 311 call data from City of San Francisco (ii) Income and Population per zip code data form US Census of Bureau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6"/>
          <p:cNvSpPr txBox="1"/>
          <p:nvPr>
            <p:ph type="title"/>
          </p:nvPr>
        </p:nvSpPr>
        <p:spPr>
          <a:xfrm>
            <a:off x="1684425" y="385775"/>
            <a:ext cx="98202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40"/>
              <a:buFont typeface="Calibri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 Representation of 311 Requests/Complaints for each zip code as a heat map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7" name="Google Shape;33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3250" y="1647800"/>
            <a:ext cx="6700825" cy="484825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8" name="Google Shape;338;p16"/>
          <p:cNvSpPr txBox="1"/>
          <p:nvPr/>
        </p:nvSpPr>
        <p:spPr>
          <a:xfrm>
            <a:off x="1496471" y="6648451"/>
            <a:ext cx="10861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Source: team analysis based on (i) 311 call data from City of San Francisco (ii) Income and Population per zip code data form US Census of Bureau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fc393c393_0_43"/>
          <p:cNvSpPr txBox="1"/>
          <p:nvPr>
            <p:ph type="title"/>
          </p:nvPr>
        </p:nvSpPr>
        <p:spPr>
          <a:xfrm>
            <a:off x="2243150" y="471500"/>
            <a:ext cx="9090000" cy="543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Calibri"/>
                <a:ea typeface="Calibri"/>
                <a:cs typeface="Calibri"/>
                <a:sym typeface="Calibri"/>
              </a:rPr>
              <a:t>Hypothesis Testing</a:t>
            </a:r>
            <a:endParaRPr b="1"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g7fc393c393_0_43"/>
          <p:cNvSpPr txBox="1"/>
          <p:nvPr>
            <p:ph idx="1" type="body"/>
          </p:nvPr>
        </p:nvSpPr>
        <p:spPr>
          <a:xfrm>
            <a:off x="2589200" y="3271850"/>
            <a:ext cx="8915400" cy="288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None/>
            </a:pP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Hypothesis = If the population number is higher, then the number of service requests/complaints is higher in that Zip code</a:t>
            </a:r>
            <a:endParaRPr sz="2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None/>
            </a:pPr>
            <a:br>
              <a:rPr b="1" lang="en-US" sz="2800"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Null Hypothesis= The number of requests in a Zip code is not related to the number of population</a:t>
            </a:r>
            <a:endParaRPr sz="2800"/>
          </a:p>
        </p:txBody>
      </p:sp>
      <p:pic>
        <p:nvPicPr>
          <p:cNvPr id="345" name="Google Shape;345;g7fc393c393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5225" y="1157300"/>
            <a:ext cx="3600450" cy="2043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5"/>
          <p:cNvSpPr txBox="1"/>
          <p:nvPr>
            <p:ph type="title"/>
          </p:nvPr>
        </p:nvSpPr>
        <p:spPr>
          <a:xfrm>
            <a:off x="2072200" y="624100"/>
            <a:ext cx="95913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Century Gothic"/>
              <a:buNone/>
            </a:pPr>
            <a:r>
              <a:rPr b="1" lang="en-US" sz="3000"/>
              <a:t>Is there any correlation</a:t>
            </a:r>
            <a:r>
              <a:rPr b="1" lang="en-US" sz="3000"/>
              <a:t> between Number of 311 Requests and Population in each Zip code?</a:t>
            </a:r>
            <a:endParaRPr sz="3000"/>
          </a:p>
        </p:txBody>
      </p:sp>
      <p:pic>
        <p:nvPicPr>
          <p:cNvPr id="351" name="Google Shape;35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6738" y="1905100"/>
            <a:ext cx="8134174" cy="4648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2" name="Google Shape;352;p15"/>
          <p:cNvSpPr txBox="1"/>
          <p:nvPr/>
        </p:nvSpPr>
        <p:spPr>
          <a:xfrm>
            <a:off x="3800475" y="2343150"/>
            <a:ext cx="29862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F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Correlation Coefficient = 0.60149  </a:t>
            </a:r>
            <a:endParaRPr b="1">
              <a:solidFill>
                <a:srgbClr val="0000F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F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Correlation Determinant = 36.28%</a:t>
            </a:r>
            <a:endParaRPr b="1">
              <a:solidFill>
                <a:srgbClr val="0000F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F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p-value = 0.00115</a:t>
            </a:r>
            <a:endParaRPr b="1">
              <a:solidFill>
                <a:srgbClr val="0000F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F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3" name="Google Shape;353;p15"/>
          <p:cNvSpPr txBox="1"/>
          <p:nvPr/>
        </p:nvSpPr>
        <p:spPr>
          <a:xfrm>
            <a:off x="1437258" y="6627301"/>
            <a:ext cx="10861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Source: team analysis based on (i) 311 call data from City of San Francisco (ii) Income and Population per zip code data form US Census of Bureau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7"/>
          <p:cNvSpPr txBox="1"/>
          <p:nvPr>
            <p:ph type="title"/>
          </p:nvPr>
        </p:nvSpPr>
        <p:spPr>
          <a:xfrm>
            <a:off x="2443175" y="624100"/>
            <a:ext cx="90615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alibri"/>
              <a:buNone/>
            </a:pPr>
            <a:r>
              <a:rPr b="1" lang="en-US" sz="4800">
                <a:latin typeface="Calibri"/>
                <a:ea typeface="Calibri"/>
                <a:cs typeface="Calibri"/>
                <a:sym typeface="Calibri"/>
              </a:rPr>
              <a:t>Statistical Testing - F Test</a:t>
            </a:r>
            <a:endParaRPr sz="4800"/>
          </a:p>
        </p:txBody>
      </p:sp>
      <p:sp>
        <p:nvSpPr>
          <p:cNvPr id="359" name="Google Shape;359;p17"/>
          <p:cNvSpPr txBox="1"/>
          <p:nvPr>
            <p:ph idx="1" type="body"/>
          </p:nvPr>
        </p:nvSpPr>
        <p:spPr>
          <a:xfrm>
            <a:off x="2589200" y="1543050"/>
            <a:ext cx="8915400" cy="4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429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342900" rtl="0" algn="l">
              <a:spcBef>
                <a:spcPts val="1000"/>
              </a:spcBef>
              <a:spcAft>
                <a:spcPts val="0"/>
              </a:spcAft>
              <a:buSzPts val="2400"/>
              <a:buChar char="🠶"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Is there any difference or relationship in between number of requests and population numbers  in each zip code at 5% </a:t>
            </a: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significance</a:t>
            </a: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 level?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342900" rtl="0" algn="l">
              <a:spcBef>
                <a:spcPts val="1000"/>
              </a:spcBef>
              <a:spcAft>
                <a:spcPts val="0"/>
              </a:spcAft>
              <a:buSzPts val="2400"/>
              <a:buFont typeface="Calibri"/>
              <a:buChar char="🠶"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Outcome: </a:t>
            </a:r>
            <a:r>
              <a:rPr b="1"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Rejecting</a:t>
            </a: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 our Null Hypothesis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342900" rtl="0" algn="l">
              <a:spcBef>
                <a:spcPts val="1000"/>
              </a:spcBef>
              <a:spcAft>
                <a:spcPts val="0"/>
              </a:spcAft>
              <a:buSzPts val="2400"/>
              <a:buFont typeface="Calibri"/>
              <a:buChar char="🠶"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The hypothesis is statistically significant at the 5% significance level.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3429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3429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3429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15900" lvl="0" marL="342900" rtl="0" algn="l"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  <a:p>
            <a:pPr indent="-215900" lvl="0" marL="342900" rtl="0" algn="l"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</p:txBody>
      </p:sp>
      <p:pic>
        <p:nvPicPr>
          <p:cNvPr id="360" name="Google Shape;3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9200" y="4658300"/>
            <a:ext cx="8915401" cy="106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7fc393c393_0_1"/>
          <p:cNvSpPr txBox="1"/>
          <p:nvPr>
            <p:ph type="title"/>
          </p:nvPr>
        </p:nvSpPr>
        <p:spPr>
          <a:xfrm>
            <a:off x="2535975" y="624100"/>
            <a:ext cx="8915400" cy="100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b="1" sz="4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g7fc393c393_0_1"/>
          <p:cNvSpPr txBox="1"/>
          <p:nvPr>
            <p:ph idx="1" type="body"/>
          </p:nvPr>
        </p:nvSpPr>
        <p:spPr>
          <a:xfrm>
            <a:off x="2589200" y="1985975"/>
            <a:ext cx="8915400" cy="4198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3429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🠶"/>
            </a:pPr>
            <a:r>
              <a:rPr b="1"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From the bar plots, google heat maps, linear modeling, and statistical analysis shows the validity of our model and hence </a:t>
            </a:r>
            <a:r>
              <a:rPr b="1"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our hypothesis assumption is correct, if the population number is higher, then the number of service requests/complaints is higher in that Zip code.</a:t>
            </a:r>
            <a:endParaRPr b="1" sz="2400">
              <a:solidFill>
                <a:srgbClr val="000000"/>
              </a:solidFill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3429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fc393c393_2_60"/>
          <p:cNvSpPr txBox="1"/>
          <p:nvPr>
            <p:ph idx="1" type="body"/>
          </p:nvPr>
        </p:nvSpPr>
        <p:spPr>
          <a:xfrm>
            <a:off x="591083" y="1191214"/>
            <a:ext cx="105156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-US" sz="3200" u="sng"/>
              <a:t>Hypothesis:</a:t>
            </a:r>
            <a:endParaRPr/>
          </a:p>
          <a:p>
            <a:pPr indent="-228600" lvl="0" marL="34290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72" name="Google Shape;372;g7fc393c393_2_60"/>
          <p:cNvSpPr txBox="1"/>
          <p:nvPr/>
        </p:nvSpPr>
        <p:spPr>
          <a:xfrm>
            <a:off x="527650" y="1985275"/>
            <a:ext cx="9369600" cy="289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Middle of the week would be more requests</a:t>
            </a:r>
            <a:endParaRPr b="0" i="0" sz="2800" u="none" cap="none" strike="noStrike">
              <a:solidFill>
                <a:srgbClr val="D8D8D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800"/>
              <a:buFont typeface="Century Gothic"/>
              <a:buChar char="•"/>
            </a:pPr>
            <a:r>
              <a:rPr lang="en-US" sz="2800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Higher income will result in more requests</a:t>
            </a:r>
            <a:endParaRPr b="1"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Number of service requests increase by population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Number of service requests will increase by shelter-in-place</a:t>
            </a:r>
            <a:endParaRPr b="0" i="0" sz="2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73" name="Google Shape;373;g7fc393c393_2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2050" y="199125"/>
            <a:ext cx="2389950" cy="141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7fc393c393_2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9400" y="199125"/>
            <a:ext cx="2294750" cy="141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5175" y="1546400"/>
            <a:ext cx="6786500" cy="38556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0" name="Google Shape;380;p19"/>
          <p:cNvGraphicFramePr/>
          <p:nvPr/>
        </p:nvGraphicFramePr>
        <p:xfrm>
          <a:off x="1035180" y="55320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{BF8BFFFC-2F75-4889-9684-0E04EEDB3E07}</a:tableStyleId>
              </a:tblPr>
              <a:tblGrid>
                <a:gridCol w="2254575"/>
                <a:gridCol w="2157850"/>
                <a:gridCol w="2351350"/>
              </a:tblGrid>
              <a:tr h="327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Chi Square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Pvalue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Critical Value = 3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327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793.968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8.796e-172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7.814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81" name="Google Shape;381;p19"/>
          <p:cNvSpPr txBox="1"/>
          <p:nvPr/>
        </p:nvSpPr>
        <p:spPr>
          <a:xfrm>
            <a:off x="308933" y="6467026"/>
            <a:ext cx="10861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Source: team analysis based on (i) 311 call data from City of San Francisco (ii) Income and Population per zip code data form US Census of Bureau</a:t>
            </a:r>
            <a:endParaRPr/>
          </a:p>
        </p:txBody>
      </p:sp>
      <p:grpSp>
        <p:nvGrpSpPr>
          <p:cNvPr id="382" name="Google Shape;382;p19"/>
          <p:cNvGrpSpPr/>
          <p:nvPr/>
        </p:nvGrpSpPr>
        <p:grpSpPr>
          <a:xfrm>
            <a:off x="8301290" y="3084171"/>
            <a:ext cx="712714" cy="1172970"/>
            <a:chOff x="7373452" y="2541978"/>
            <a:chExt cx="948768" cy="1774539"/>
          </a:xfrm>
        </p:grpSpPr>
        <p:sp>
          <p:nvSpPr>
            <p:cNvPr id="383" name="Google Shape;383;p19"/>
            <p:cNvSpPr/>
            <p:nvPr/>
          </p:nvSpPr>
          <p:spPr>
            <a:xfrm>
              <a:off x="7542292" y="2544482"/>
              <a:ext cx="609600" cy="1769035"/>
            </a:xfrm>
            <a:prstGeom prst="chevron">
              <a:avLst>
                <a:gd fmla="val 78431" name="adj"/>
              </a:avLst>
            </a:prstGeom>
            <a:solidFill>
              <a:srgbClr val="00B0F0"/>
            </a:solidFill>
            <a:ln cap="rnd" cmpd="sng" w="15875">
              <a:solidFill>
                <a:srgbClr val="78230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4" name="Google Shape;384;p19"/>
            <p:cNvSpPr/>
            <p:nvPr/>
          </p:nvSpPr>
          <p:spPr>
            <a:xfrm>
              <a:off x="7712620" y="2547482"/>
              <a:ext cx="609600" cy="1769035"/>
            </a:xfrm>
            <a:prstGeom prst="chevron">
              <a:avLst>
                <a:gd fmla="val 78431" name="adj"/>
              </a:avLst>
            </a:prstGeom>
            <a:solidFill>
              <a:srgbClr val="00B0F0"/>
            </a:solidFill>
            <a:ln cap="rnd" cmpd="sng" w="15875">
              <a:solidFill>
                <a:srgbClr val="78230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5" name="Google Shape;385;p19"/>
            <p:cNvSpPr/>
            <p:nvPr/>
          </p:nvSpPr>
          <p:spPr>
            <a:xfrm>
              <a:off x="7373452" y="2541978"/>
              <a:ext cx="609600" cy="1769035"/>
            </a:xfrm>
            <a:prstGeom prst="chevron">
              <a:avLst>
                <a:gd fmla="val 78431" name="adj"/>
              </a:avLst>
            </a:prstGeom>
            <a:solidFill>
              <a:srgbClr val="00B0F0"/>
            </a:solidFill>
            <a:ln cap="rnd" cmpd="sng" w="15875">
              <a:solidFill>
                <a:srgbClr val="78230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86" name="Google Shape;386;p19"/>
          <p:cNvSpPr txBox="1"/>
          <p:nvPr>
            <p:ph type="title"/>
          </p:nvPr>
        </p:nvSpPr>
        <p:spPr>
          <a:xfrm>
            <a:off x="1506475" y="40575"/>
            <a:ext cx="10685400" cy="1048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Hypothesis: Number of service requests increase by Shelter-In-Place</a:t>
            </a:r>
            <a:endParaRPr/>
          </a:p>
        </p:txBody>
      </p:sp>
      <p:pic>
        <p:nvPicPr>
          <p:cNvPr id="387" name="Google Shape;38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56650" y="2207125"/>
            <a:ext cx="1407700" cy="117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56650" y="1826447"/>
            <a:ext cx="1407700" cy="36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93625" y="4396475"/>
            <a:ext cx="1407700" cy="10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93625" y="3679225"/>
            <a:ext cx="1407700" cy="71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fc393c393_1_32"/>
          <p:cNvSpPr txBox="1"/>
          <p:nvPr/>
        </p:nvSpPr>
        <p:spPr>
          <a:xfrm>
            <a:off x="1973425" y="419900"/>
            <a:ext cx="80616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 u="sng">
                <a:latin typeface="Century Gothic"/>
                <a:ea typeface="Century Gothic"/>
                <a:cs typeface="Century Gothic"/>
                <a:sym typeface="Century Gothic"/>
              </a:rPr>
              <a:t>Hypothesis:</a:t>
            </a:r>
            <a:endParaRPr b="1" sz="3600" u="sng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9" name="Google Shape;179;g7fc393c393_1_32"/>
          <p:cNvSpPr txBox="1"/>
          <p:nvPr/>
        </p:nvSpPr>
        <p:spPr>
          <a:xfrm>
            <a:off x="1973425" y="1690325"/>
            <a:ext cx="80616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entury Gothic"/>
              <a:buChar char="●"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We expect that there will be more complaints in the middle of the week (Wed-Thurs)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entury Gothic"/>
              <a:buChar char="●"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Higher Income will result in more 311 requests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entury Gothic"/>
              <a:buChar char="●"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Number of service request will increase with population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entury Gothic"/>
              <a:buChar char="●"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Number of service request will increase by shelter in place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7fc393c393_2_37"/>
          <p:cNvSpPr txBox="1"/>
          <p:nvPr/>
        </p:nvSpPr>
        <p:spPr>
          <a:xfrm>
            <a:off x="1973425" y="419900"/>
            <a:ext cx="80616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Century Gothic"/>
                <a:ea typeface="Century Gothic"/>
                <a:cs typeface="Century Gothic"/>
                <a:sym typeface="Century Gothic"/>
              </a:rPr>
              <a:t>Hypothesis Conclusion:</a:t>
            </a:r>
            <a:endParaRPr sz="3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6" name="Google Shape;396;g7fc393c393_2_37"/>
          <p:cNvSpPr txBox="1"/>
          <p:nvPr/>
        </p:nvSpPr>
        <p:spPr>
          <a:xfrm>
            <a:off x="2318100" y="1360400"/>
            <a:ext cx="8811300" cy="46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entury Gothic"/>
              <a:buChar char="●"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More complaints in the middle of the week (Wed-Thurs)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●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Higher income will result in more 311 requests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●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Number of service request will increase with population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●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Number of service request will increase by shelter in place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97" name="Google Shape;397;g7fc393c393_2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825" y="3617175"/>
            <a:ext cx="980350" cy="84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g7fc393c393_2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6825" y="4852650"/>
            <a:ext cx="980350" cy="84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g7fc393c393_2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9250" y="2463288"/>
            <a:ext cx="980350" cy="84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g7fc393c393_2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6825" y="1418800"/>
            <a:ext cx="980350" cy="84635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7fc393c393_2_37"/>
          <p:cNvSpPr txBox="1"/>
          <p:nvPr/>
        </p:nvSpPr>
        <p:spPr>
          <a:xfrm>
            <a:off x="1451933" y="6619426"/>
            <a:ext cx="10861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Source: team analysis based on (i) 311 call data from City of San Francisco (ii) Income and Population per zip code data form US Census of Bureau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7fc393c393_0_70"/>
          <p:cNvSpPr txBox="1"/>
          <p:nvPr>
            <p:ph type="title"/>
          </p:nvPr>
        </p:nvSpPr>
        <p:spPr>
          <a:xfrm>
            <a:off x="2592925" y="624110"/>
            <a:ext cx="8911800" cy="128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Future Research:</a:t>
            </a:r>
            <a:endParaRPr b="1"/>
          </a:p>
        </p:txBody>
      </p:sp>
      <p:sp>
        <p:nvSpPr>
          <p:cNvPr id="407" name="Google Shape;407;g7fc393c393_0_70"/>
          <p:cNvSpPr txBox="1"/>
          <p:nvPr>
            <p:ph idx="1" type="body"/>
          </p:nvPr>
        </p:nvSpPr>
        <p:spPr>
          <a:xfrm>
            <a:off x="2589212" y="2133600"/>
            <a:ext cx="8915400" cy="377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These two datasets are extremely rich and much more research could be done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Incorporating more Census demographic data like age, ethnicity, and race, of the residents. This could have develop predictive models of complaints by population characteristics.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Monthly complaints or particular complaints could be broken down into neighborhood of some neighborhood are showing unresolved or increasing conditions at a different rate than the other neighborhood.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g7fc393c393_2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75" y="0"/>
            <a:ext cx="11935050" cy="28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7fc393c393_2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200" y="3566375"/>
            <a:ext cx="3305175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7fc393c393_2_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1900" y="4215625"/>
            <a:ext cx="3785450" cy="23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g7fc393c393_2_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2275" y="4215625"/>
            <a:ext cx="3108850" cy="231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fc393c393_1_10"/>
          <p:cNvSpPr txBox="1"/>
          <p:nvPr/>
        </p:nvSpPr>
        <p:spPr>
          <a:xfrm>
            <a:off x="8037400" y="2912100"/>
            <a:ext cx="8386800" cy="9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5" name="Google Shape;185;g7fc393c393_1_10"/>
          <p:cNvSpPr txBox="1"/>
          <p:nvPr/>
        </p:nvSpPr>
        <p:spPr>
          <a:xfrm>
            <a:off x="1593050" y="192400"/>
            <a:ext cx="10372800" cy="27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Challenges:</a:t>
            </a:r>
            <a:endParaRPr b="1" sz="31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chemeClr val="dk1"/>
                </a:solidFill>
              </a:rPr>
              <a:t>•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Finding relevant data from US Census Bureau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chemeClr val="dk1"/>
                </a:solidFill>
              </a:rPr>
              <a:t>•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Retrieving zip codes with Latitude and Longitude for each service requests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chemeClr val="dk1"/>
                </a:solidFill>
              </a:rPr>
              <a:t>•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Finding the valid zip code reference for City of San Francisco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chemeClr val="dk1"/>
                </a:solidFill>
              </a:rPr>
              <a:t>•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Combining data from different sources in a correct way </a:t>
            </a:r>
            <a:endParaRPr b="1" sz="31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Cleaning:</a:t>
            </a:r>
            <a:endParaRPr b="1" sz="31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•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Pandas to remove unnecessary data from initial .csv file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•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US Zipcode library to retrieve zip code for each latitude Longitude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•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Removing invalid zip codes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•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Merging all data frame to get final data frame for analysis and plotting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g7fc393c393_1_10"/>
          <p:cNvSpPr txBox="1"/>
          <p:nvPr/>
        </p:nvSpPr>
        <p:spPr>
          <a:xfrm>
            <a:off x="1714500" y="5761400"/>
            <a:ext cx="9258300" cy="9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entury Gothic"/>
                <a:ea typeface="Century Gothic"/>
                <a:cs typeface="Century Gothic"/>
                <a:sym typeface="Century Gothic"/>
              </a:rPr>
              <a:t>Data Sources: 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b="1" lang="en-US" sz="1100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https://sf311.org/information/reports</a:t>
            </a:r>
            <a:endParaRPr b="1"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b="1" lang="en-US" sz="1100">
                <a:latin typeface="Times New Roman"/>
                <a:ea typeface="Times New Roman"/>
                <a:cs typeface="Times New Roman"/>
                <a:sym typeface="Times New Roman"/>
              </a:rPr>
              <a:t>https://www.census.gov/data.html</a:t>
            </a:r>
            <a:endParaRPr b="1"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fc393c393_1_39"/>
          <p:cNvSpPr txBox="1"/>
          <p:nvPr/>
        </p:nvSpPr>
        <p:spPr>
          <a:xfrm>
            <a:off x="1526400" y="177625"/>
            <a:ext cx="8298900" cy="11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entury Gothic"/>
                <a:ea typeface="Century Gothic"/>
                <a:cs typeface="Century Gothic"/>
                <a:sym typeface="Century Gothic"/>
              </a:rPr>
              <a:t>Final DataFrame</a:t>
            </a:r>
            <a:endParaRPr b="1"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entury Gothic"/>
                <a:ea typeface="Century Gothic"/>
                <a:cs typeface="Century Gothic"/>
                <a:sym typeface="Century Gothic"/>
              </a:rPr>
              <a:t>Data Collected - 2017 - 2020</a:t>
            </a:r>
            <a:endParaRPr b="1"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entury Gothic"/>
                <a:ea typeface="Century Gothic"/>
                <a:cs typeface="Century Gothic"/>
                <a:sym typeface="Century Gothic"/>
              </a:rPr>
              <a:t>Case Count 1,873,843</a:t>
            </a:r>
            <a:endParaRPr b="1"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2" name="Google Shape;192;g7fc393c393_1_39"/>
          <p:cNvSpPr txBox="1"/>
          <p:nvPr/>
        </p:nvSpPr>
        <p:spPr>
          <a:xfrm>
            <a:off x="2209375" y="1762400"/>
            <a:ext cx="7356000" cy="8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3" name="Google Shape;193;g7fc393c393_1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600" y="1440675"/>
            <a:ext cx="11703575" cy="365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7fc393c393_1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70175" y="5208625"/>
            <a:ext cx="1484950" cy="148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7fc393c393_1_39"/>
          <p:cNvSpPr txBox="1"/>
          <p:nvPr/>
        </p:nvSpPr>
        <p:spPr>
          <a:xfrm>
            <a:off x="1529850" y="6647150"/>
            <a:ext cx="10289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Source: team analysis based on (i) 311 call data from City of San Francisco (ii) Income and Population per zip code data form US Census of Bureau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fc393c393_0_11"/>
          <p:cNvSpPr txBox="1"/>
          <p:nvPr>
            <p:ph type="title"/>
          </p:nvPr>
        </p:nvSpPr>
        <p:spPr>
          <a:xfrm>
            <a:off x="2589200" y="1140600"/>
            <a:ext cx="8915400" cy="860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Our analysis strategy</a:t>
            </a:r>
            <a:r>
              <a:rPr lang="en-US" sz="4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01" name="Google Shape;201;g7fc393c393_0_11"/>
          <p:cNvSpPr txBox="1"/>
          <p:nvPr>
            <p:ph idx="1" type="body"/>
          </p:nvPr>
        </p:nvSpPr>
        <p:spPr>
          <a:xfrm>
            <a:off x="2389175" y="2301386"/>
            <a:ext cx="8915400" cy="395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do our analysis, we used: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Bar Chart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Pie Chart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Scatter Plot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Heatmap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 Regression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Statistical Analysis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"/>
          <p:cNvSpPr txBox="1"/>
          <p:nvPr>
            <p:ph type="title"/>
          </p:nvPr>
        </p:nvSpPr>
        <p:spPr>
          <a:xfrm>
            <a:off x="1650000" y="158000"/>
            <a:ext cx="9461700" cy="10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b="1" lang="en-US"/>
              <a:t>Hypothesis: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t/>
            </a:r>
            <a:endParaRPr b="1" sz="1812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b="1" lang="en-US" sz="1812">
                <a:solidFill>
                  <a:schemeClr val="dk1"/>
                </a:solidFill>
              </a:rPr>
              <a:t>We expect that there will be more 311 cases during the middle of the week.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207" name="Google Shape;207;p3"/>
          <p:cNvSpPr txBox="1"/>
          <p:nvPr/>
        </p:nvSpPr>
        <p:spPr>
          <a:xfrm>
            <a:off x="3950125" y="1421050"/>
            <a:ext cx="46578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latin typeface="Century Gothic"/>
                <a:ea typeface="Century Gothic"/>
                <a:cs typeface="Century Gothic"/>
                <a:sym typeface="Century Gothic"/>
              </a:rPr>
              <a:t>Call Count Per Day (2017-2020)</a:t>
            </a:r>
            <a:endParaRPr sz="2000" u="sng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8" name="Google Shape;20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0975" y="2176200"/>
            <a:ext cx="6690050" cy="42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"/>
          <p:cNvSpPr txBox="1"/>
          <p:nvPr/>
        </p:nvSpPr>
        <p:spPr>
          <a:xfrm>
            <a:off x="1529850" y="6647150"/>
            <a:ext cx="10289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Source: team analysis based on (i) 311 call data from City of San Francisco (ii) Income and Population per zip code data form US Census of Bureau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fc393c393_5_24"/>
          <p:cNvSpPr txBox="1"/>
          <p:nvPr>
            <p:ph type="title"/>
          </p:nvPr>
        </p:nvSpPr>
        <p:spPr>
          <a:xfrm>
            <a:off x="1728999" y="221410"/>
            <a:ext cx="8911800" cy="128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/>
              <a:t>Hypothesis Testing:</a:t>
            </a:r>
            <a:endParaRPr b="1" u="sng"/>
          </a:p>
        </p:txBody>
      </p:sp>
      <p:pic>
        <p:nvPicPr>
          <p:cNvPr id="215" name="Google Shape;215;g7fc393c393_5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4575" y="1203588"/>
            <a:ext cx="3236500" cy="342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7fc393c393_5_24"/>
          <p:cNvSpPr txBox="1"/>
          <p:nvPr/>
        </p:nvSpPr>
        <p:spPr>
          <a:xfrm>
            <a:off x="5871800" y="1757000"/>
            <a:ext cx="65292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7" name="Google Shape;217;g7fc393c393_5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2125" y="1405600"/>
            <a:ext cx="6388625" cy="16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7fc393c393_5_24"/>
          <p:cNvSpPr txBox="1"/>
          <p:nvPr/>
        </p:nvSpPr>
        <p:spPr>
          <a:xfrm>
            <a:off x="786750" y="3298675"/>
            <a:ext cx="69894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entury Gothic"/>
                <a:ea typeface="Century Gothic"/>
                <a:cs typeface="Century Gothic"/>
                <a:sym typeface="Century Gothic"/>
              </a:rPr>
              <a:t>Result: </a:t>
            </a:r>
            <a:endParaRPr b="1"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Since the chi square value of </a:t>
            </a:r>
            <a:r>
              <a:rPr b="1" lang="en-US">
                <a:latin typeface="Century Gothic"/>
                <a:ea typeface="Century Gothic"/>
                <a:cs typeface="Century Gothic"/>
                <a:sym typeface="Century Gothic"/>
              </a:rPr>
              <a:t>36,666.65</a:t>
            </a: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 exceeds the critical value of </a:t>
            </a:r>
            <a:r>
              <a:rPr b="1" lang="en-US">
                <a:latin typeface="Century Gothic"/>
                <a:ea typeface="Century Gothic"/>
                <a:cs typeface="Century Gothic"/>
                <a:sym typeface="Century Gothic"/>
              </a:rPr>
              <a:t>12.5</a:t>
            </a: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, we conclude that the results are statistically significant.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Reject our Hypothesis: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latin typeface="Century Gothic"/>
                <a:ea typeface="Century Gothic"/>
                <a:cs typeface="Century Gothic"/>
                <a:sym typeface="Century Gothic"/>
              </a:rPr>
              <a:t>More 311 Calls occured closer to the beginning of the week.</a:t>
            </a:r>
            <a:endParaRPr b="1" sz="1800" u="sng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9" name="Google Shape;219;g7fc393c393_5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94575" y="4847525"/>
            <a:ext cx="2023097" cy="192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fc393c393_5_17"/>
          <p:cNvSpPr txBox="1"/>
          <p:nvPr>
            <p:ph type="title"/>
          </p:nvPr>
        </p:nvSpPr>
        <p:spPr>
          <a:xfrm>
            <a:off x="2090574" y="362035"/>
            <a:ext cx="8911800" cy="128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Data Visualization Cont.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/>
              <a:t>311 Request Methods</a:t>
            </a:r>
            <a:endParaRPr b="1" u="sng"/>
          </a:p>
        </p:txBody>
      </p:sp>
      <p:pic>
        <p:nvPicPr>
          <p:cNvPr descr="A picture containing umbrella&#10;&#10;Description automatically generated" id="225" name="Google Shape;225;g7fc393c393_5_17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8950" y="1643025"/>
            <a:ext cx="7197600" cy="458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7fc393c393_5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2788" y="1991075"/>
            <a:ext cx="2313791" cy="184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7fc393c393_5_17"/>
          <p:cNvSpPr txBox="1"/>
          <p:nvPr/>
        </p:nvSpPr>
        <p:spPr>
          <a:xfrm>
            <a:off x="1529850" y="6647150"/>
            <a:ext cx="10289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Source: team analysis based on (i) 311 call data from City of San Francisco (ii) Income and Population per zip code data form US Census of Bureau</a:t>
            </a:r>
            <a:endParaRPr/>
          </a:p>
        </p:txBody>
      </p:sp>
      <p:pic>
        <p:nvPicPr>
          <p:cNvPr id="228" name="Google Shape;228;g7fc393c393_5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99213" y="4344250"/>
            <a:ext cx="2980950" cy="166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isp">
  <a:themeElements>
    <a:clrScheme name="Wisp">
      <a:dk1>
        <a:srgbClr val="000000"/>
      </a:dk1>
      <a:lt1>
        <a:srgbClr val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2020-04-18T00:43:39Z</dcterms:created>
  <dc:creator>James Ye</dc:creator>
</cp:coreProperties>
</file>